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308" r:id="rId2"/>
    <p:sldId id="30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D91D00"/>
    <a:srgbClr val="94BF5A"/>
    <a:srgbClr val="2B2BD5"/>
    <a:srgbClr val="742E23"/>
    <a:srgbClr val="ACAD0D"/>
    <a:srgbClr val="D8523F"/>
    <a:srgbClr val="DA1D00"/>
    <a:srgbClr val="FFDB60"/>
    <a:srgbClr val="FEDC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93" d="100"/>
          <a:sy n="93" d="100"/>
        </p:scale>
        <p:origin x="87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004F0-D05E-4D46-9CD3-0AF936012152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70842-1511-4882-BDCF-19B399FFB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2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70842-1511-4882-BDCF-19B399FFBC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21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70842-1511-4882-BDCF-19B399FFBC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12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rgbClr val="DB1C00">
                  <a:alpha val="90000"/>
                </a:srgbClr>
              </a:gs>
              <a:gs pos="100000">
                <a:srgbClr val="FFC000">
                  <a:alpha val="66000"/>
                </a:srgbClr>
              </a:gs>
            </a:gsLst>
          </a:gra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585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5BF07-5A50-4618-A6D7-4B779AA1D2C2}" type="datetime1">
              <a:rPr lang="en-US" smtClean="0"/>
              <a:t>3/13/2017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6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168275"/>
            <a:ext cx="2189163" cy="6413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788" y="168275"/>
            <a:ext cx="6418262" cy="6413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C5ACF-4E9C-4293-B7AF-63209A50D8B9}" type="datetime1">
              <a:rPr lang="en-US" smtClean="0"/>
              <a:t>3/13/2017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40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225" y="168275"/>
            <a:ext cx="6251575" cy="827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4788" y="1176338"/>
            <a:ext cx="4303712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176338"/>
            <a:ext cx="4303713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31E532-DAC8-431E-96F7-AA4F9B5BDE71}" type="datetime1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72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DB1C00">
                  <a:alpha val="88000"/>
                </a:srgbClr>
              </a:gs>
              <a:gs pos="100000">
                <a:srgbClr val="FFDB60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43" y="1176338"/>
            <a:ext cx="8864600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-1" y="6640513"/>
            <a:ext cx="838202" cy="217487"/>
          </a:xfrm>
        </p:spPr>
        <p:txBody>
          <a:bodyPr/>
          <a:lstStyle/>
          <a:p>
            <a:fld id="{9130B9CB-D70A-430A-8076-3025A92339FF}" type="datetime1">
              <a:rPr lang="en-US" smtClean="0"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31777" y="6629400"/>
            <a:ext cx="7280888" cy="228600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68266" y="6642100"/>
            <a:ext cx="575733" cy="2159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7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gradFill>
            <a:gsLst>
              <a:gs pos="0">
                <a:srgbClr val="DA1D00">
                  <a:alpha val="88000"/>
                </a:srgbClr>
              </a:gs>
              <a:gs pos="100000">
                <a:srgbClr val="FEDC5F"/>
              </a:gs>
            </a:gsLst>
          </a:gra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C4368-54BB-428F-AC88-67DF824B0B73}" type="datetime1">
              <a:rPr lang="en-US" smtClean="0"/>
              <a:t>3/13/2017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47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4788" y="1176338"/>
            <a:ext cx="4303712" cy="540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176338"/>
            <a:ext cx="4303713" cy="540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0B5596-9D56-4161-8F38-ECC3F06B9277}" type="datetime1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60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654238-DAA0-4A77-A85F-39E37A94A546}" type="datetime1">
              <a:rPr lang="en-US" smtClean="0"/>
              <a:t>3/13/2017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69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DB1C00">
                  <a:alpha val="88000"/>
                </a:srgbClr>
              </a:gs>
              <a:gs pos="100000">
                <a:srgbClr val="FFDB60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1" y="6640513"/>
            <a:ext cx="1446964" cy="217487"/>
          </a:xfrm>
          <a:ln/>
        </p:spPr>
        <p:txBody>
          <a:bodyPr/>
          <a:lstStyle>
            <a:lvl1pPr>
              <a:defRPr/>
            </a:lvl1pPr>
          </a:lstStyle>
          <a:p>
            <a:fld id="{2516FA78-AED0-4EF4-9F54-C024E9243443}" type="datetime1">
              <a:rPr lang="en-US" smtClean="0"/>
              <a:t>3/13/2017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9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08B268-1173-4E78-9D21-641C657BDDA5}" type="datetime1">
              <a:rPr lang="en-US" smtClean="0"/>
              <a:t>3/13/2017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8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797E9-2829-462D-B137-2CB4FEA82846}" type="datetime1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98F59F-67C5-437E-B2C5-15F938563DD8}" type="datetime1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8113" y="6629400"/>
            <a:ext cx="631507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6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2579" y="66675"/>
            <a:ext cx="7110496" cy="831850"/>
          </a:xfrm>
          <a:prstGeom prst="rect">
            <a:avLst/>
          </a:prstGeom>
          <a:gradFill>
            <a:gsLst>
              <a:gs pos="0">
                <a:srgbClr val="DE5A00"/>
              </a:gs>
              <a:gs pos="100000">
                <a:srgbClr val="FFC000">
                  <a:alpha val="66000"/>
                </a:srgbClr>
              </a:gs>
            </a:gsLst>
            <a:lin ang="0" scaled="1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013" y="1176338"/>
            <a:ext cx="8864600" cy="540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40513"/>
            <a:ext cx="9271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fld id="{4C96CD6E-0E0B-40C1-9A01-74B70807F774}" type="datetime1">
              <a:rPr lang="en-US" smtClean="0"/>
              <a:t>3/13/2017</a:t>
            </a:fld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642100"/>
            <a:ext cx="1752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88" y="42863"/>
            <a:ext cx="827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5"/>
          <a:srcRect l="1686" t="14479" r="83456" b="65244"/>
          <a:stretch/>
        </p:blipFill>
        <p:spPr>
          <a:xfrm>
            <a:off x="100012" y="66675"/>
            <a:ext cx="827087" cy="831850"/>
          </a:xfrm>
          <a:prstGeom prst="rect">
            <a:avLst/>
          </a:prstGeom>
        </p:spPr>
      </p:pic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931777" y="6629400"/>
            <a:ext cx="7280888" cy="228600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smtClean="0"/>
              <a:t>M. Hohlmann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Carbon Fiber Frames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11979" y="966279"/>
            <a:ext cx="4008731" cy="2167339"/>
            <a:chOff x="3741130" y="969885"/>
            <a:chExt cx="3556287" cy="1808491"/>
          </a:xfrm>
        </p:grpSpPr>
        <p:grpSp>
          <p:nvGrpSpPr>
            <p:cNvPr id="7" name="Group 6"/>
            <p:cNvGrpSpPr/>
            <p:nvPr/>
          </p:nvGrpSpPr>
          <p:grpSpPr>
            <a:xfrm>
              <a:off x="3741130" y="969885"/>
              <a:ext cx="3556287" cy="1808491"/>
              <a:chOff x="3741130" y="969885"/>
              <a:chExt cx="3556287" cy="1808491"/>
            </a:xfrm>
          </p:grpSpPr>
          <p:pic>
            <p:nvPicPr>
              <p:cNvPr id="8" name="Content Placeholder 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290" b="61259"/>
              <a:stretch/>
            </p:blipFill>
            <p:spPr bwMode="auto">
              <a:xfrm>
                <a:off x="3741130" y="969885"/>
                <a:ext cx="3556287" cy="1808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224538" y="1668677"/>
                <a:ext cx="935705" cy="256818"/>
              </a:xfrm>
              <a:prstGeom prst="rect">
                <a:avLst/>
              </a:prstGeom>
              <a:solidFill>
                <a:srgbClr val="D8523F"/>
              </a:solidFill>
            </p:spPr>
            <p:txBody>
              <a:bodyPr wrap="square" lIns="0" tIns="45720" rIns="0" bIns="45720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5-foil stack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822223">
                <a:off x="3761519" y="2578549"/>
                <a:ext cx="961802" cy="1384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Carbon fiber frame</a:t>
                </a:r>
                <a:endParaRPr lang="en-US" sz="9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6237745" y="1925817"/>
              <a:ext cx="364067" cy="93228"/>
            </a:xfrm>
            <a:prstGeom prst="rect">
              <a:avLst/>
            </a:prstGeom>
            <a:solidFill>
              <a:srgbClr val="ACA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2" descr="E:\EIC\MeetingWithTempleUVA\GEM_design_Altium\MechanicalDesign\Pictures for showing\ForJuly2016_EIC_review\WholdeDetectorAssembly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65" y="966279"/>
            <a:ext cx="4700628" cy="428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1" y="5338574"/>
            <a:ext cx="9144000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Mechanical support structures are </a:t>
            </a:r>
            <a:r>
              <a:rPr lang="en-US" sz="1600" b="1" dirty="0" smtClean="0"/>
              <a:t>outer frames with windows </a:t>
            </a:r>
            <a:r>
              <a:rPr lang="en-US" sz="1600" dirty="0" smtClean="0"/>
              <a:t>(e.g. aluminized </a:t>
            </a:r>
            <a:r>
              <a:rPr lang="en-US" sz="1600" dirty="0" err="1" smtClean="0"/>
              <a:t>mylar</a:t>
            </a:r>
            <a:r>
              <a:rPr lang="en-US" sz="1600" dirty="0" smtClean="0"/>
              <a:t> foil, not shown here) instead of solid PCBs to reduce radiation length in the active area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600" b="1" dirty="0" smtClean="0"/>
              <a:t>Frames are made from carbon fiber composites </a:t>
            </a:r>
            <a:r>
              <a:rPr lang="en-US" sz="1600" dirty="0" smtClean="0"/>
              <a:t>that have high strength to take up the tension from the stretched foils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 rot="837247">
            <a:off x="4896790" y="3015144"/>
            <a:ext cx="914400" cy="420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89546" y="3123425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Exploded assembly view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17293" y="456609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Assembled detector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434265" y="4972884"/>
            <a:ext cx="133850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 b="1" dirty="0" smtClean="0"/>
              <a:t>Carbon fiber frames</a:t>
            </a:r>
            <a:endParaRPr lang="en-US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17359" y="1247917"/>
            <a:ext cx="1054749" cy="307777"/>
          </a:xfrm>
          <a:prstGeom prst="rect">
            <a:avLst/>
          </a:prstGeom>
          <a:noFill/>
        </p:spPr>
        <p:txBody>
          <a:bodyPr wrap="square" lIns="0" tIns="45720" rIns="0" bIns="4572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5-foil stack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650485">
            <a:off x="5273305" y="1258723"/>
            <a:ext cx="1226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Gas seal frame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1" y="6640513"/>
            <a:ext cx="922868" cy="217487"/>
          </a:xfrm>
        </p:spPr>
        <p:txBody>
          <a:bodyPr/>
          <a:lstStyle/>
          <a:p>
            <a:fld id="{FD343BAB-DBE2-4890-A63B-4A0311CDBDFC}" type="datetime1">
              <a:rPr lang="en-US" smtClean="0"/>
              <a:t>3/13/2017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Hohlmann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 Composite R&amp;D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73" y="1061244"/>
            <a:ext cx="4054077" cy="5405437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720" t="15008" r="720" b="-4798"/>
          <a:stretch/>
        </p:blipFill>
        <p:spPr>
          <a:xfrm>
            <a:off x="4734283" y="1061244"/>
            <a:ext cx="4053755" cy="27299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566" y="3624666"/>
            <a:ext cx="4459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Trimmed quarter-frame (test piece, 175 g)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9176" y="6184901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full drift frame before trimming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34283" y="4212286"/>
            <a:ext cx="42049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Carbon Fiber Composite: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Araldite epoxy (AY103)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Intermediate-modulus </a:t>
            </a:r>
            <a:r>
              <a:rPr lang="en-US" dirty="0" err="1" smtClean="0"/>
              <a:t>uni</a:t>
            </a:r>
            <a:r>
              <a:rPr lang="en-US" dirty="0" smtClean="0"/>
              <a:t>-directional</a:t>
            </a:r>
          </a:p>
          <a:p>
            <a:r>
              <a:rPr lang="en-US" dirty="0" smtClean="0"/>
              <a:t>     carbon fiber (“IM7”)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 layers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Produced in-house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1" y="6640513"/>
            <a:ext cx="982580" cy="217487"/>
          </a:xfrm>
        </p:spPr>
        <p:txBody>
          <a:bodyPr/>
          <a:lstStyle/>
          <a:p>
            <a:fld id="{529190E4-841B-426F-AC00-2F09D652C026}" type="datetime1">
              <a:rPr lang="en-US" smtClean="0"/>
              <a:t>3/13/2017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Hohlmann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20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H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FIT_EIC_template</Template>
  <TotalTime>6847</TotalTime>
  <Words>123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MH design</vt:lpstr>
      <vt:lpstr>Carbon Fiber Frames</vt:lpstr>
      <vt:lpstr>CF Composite R&amp;D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Status on GEM Detectors for Forward Tracking  at a Future Electron-Ion Collider</dc:title>
  <dc:creator>hepA</dc:creator>
  <cp:lastModifiedBy>Microsoft</cp:lastModifiedBy>
  <cp:revision>505</cp:revision>
  <dcterms:created xsi:type="dcterms:W3CDTF">2006-08-16T00:00:00Z</dcterms:created>
  <dcterms:modified xsi:type="dcterms:W3CDTF">2017-03-13T13:32:09Z</dcterms:modified>
</cp:coreProperties>
</file>